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5" r:id="rId5"/>
    <p:sldId id="261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63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72D0-98CD-41FF-954D-89DDAE719437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85AA-F5F9-466A-8DC8-EB994173A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F4EE-F58E-42B9-B0A2-3DAA0B4D2636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28F8-3017-4E72-8EA1-71439701C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50E5-EDA1-4240-9F14-A7BEDBA390AD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95DE-F486-4D86-9CD6-810F5EC96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9CE0-FD85-4FA0-9772-8E205EF655D8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88D4-A1F7-488C-A0B8-55A29A91A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DAAF-3620-4FC0-A138-CE75DE3533A1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BE54-FDE9-4A97-8A62-77A71E9FB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565F-D2D8-430B-994D-03CA9037E9C1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77F1-2840-493F-869C-7A8821BCB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3957-20A3-4F3B-B5E3-242F6C2D423F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439E-9957-44CE-8EE4-A0172B103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BCD2-D1B5-4329-BB22-A129C86812A3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78BC-051C-473A-B8B9-E6BD2ACDF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AB03-8FAB-4B48-8E71-DB791A740A78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C7F2-7543-4BA6-8DB0-2521F8EA4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3A54-C2F8-4141-AFEE-50E3F0E6C7EA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A249-3136-4F4F-84C7-02975855F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75DE4-5915-4D67-9882-14D1DA428A1A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B6A1-02E0-45DA-B4B8-7A9349FB4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E008B4-52F3-4800-9DD4-C94CC2120146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913CC5-3C23-4235-AAA4-DB7F59A8D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6967558" cy="1714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Презентация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ru-RU" sz="1800" smtClean="0">
                <a:solidFill>
                  <a:srgbClr val="7030A0"/>
                </a:solidFill>
              </a:rPr>
              <a:t>Тема: «Опасные бытовые предметы</a:t>
            </a:r>
          </a:p>
          <a:p>
            <a:pPr marR="0">
              <a:lnSpc>
                <a:spcPct val="80000"/>
              </a:lnSpc>
            </a:pPr>
            <a:endParaRPr lang="ru-RU" sz="1800" smtClean="0">
              <a:solidFill>
                <a:srgbClr val="7030A0"/>
              </a:solidFill>
            </a:endParaRPr>
          </a:p>
          <a:p>
            <a:pPr marR="0">
              <a:lnSpc>
                <a:spcPct val="80000"/>
              </a:lnSpc>
            </a:pPr>
            <a:r>
              <a:rPr lang="ru-RU" sz="1800" smtClean="0">
                <a:solidFill>
                  <a:srgbClr val="7030A0"/>
                </a:solidFill>
                <a:latin typeface="Arial" charset="0"/>
              </a:rPr>
              <a:t>Воспитатель Шинкарева Е. А.</a:t>
            </a:r>
          </a:p>
          <a:p>
            <a:pPr marR="0">
              <a:lnSpc>
                <a:spcPct val="80000"/>
              </a:lnSpc>
            </a:pPr>
            <a:r>
              <a:rPr lang="ru-RU" sz="1800" smtClean="0">
                <a:solidFill>
                  <a:srgbClr val="7030A0"/>
                </a:solidFill>
                <a:latin typeface="Arial" charset="0"/>
              </a:rPr>
              <a:t>МАДОУ д</a:t>
            </a:r>
            <a:r>
              <a:rPr lang="en-US" sz="1800" smtClean="0">
                <a:solidFill>
                  <a:srgbClr val="7030A0"/>
                </a:solidFill>
                <a:latin typeface="Arial" charset="0"/>
              </a:rPr>
              <a:t>/</a:t>
            </a:r>
            <a:r>
              <a:rPr lang="ru-RU" sz="1800" smtClean="0">
                <a:solidFill>
                  <a:srgbClr val="7030A0"/>
                </a:solidFill>
                <a:latin typeface="Arial" charset="0"/>
              </a:rPr>
              <a:t>с «Белочка»</a:t>
            </a:r>
          </a:p>
          <a:p>
            <a:pPr marR="0">
              <a:lnSpc>
                <a:spcPct val="80000"/>
              </a:lnSpc>
            </a:pPr>
            <a:endParaRPr lang="ru-RU" sz="1800" smtClean="0">
              <a:solidFill>
                <a:srgbClr val="7030A0"/>
              </a:solidFill>
              <a:latin typeface="Arial" charset="0"/>
            </a:endParaRPr>
          </a:p>
          <a:p>
            <a:pPr marR="0">
              <a:lnSpc>
                <a:spcPct val="80000"/>
              </a:lnSpc>
            </a:pPr>
            <a:r>
              <a:rPr lang="ru-RU" sz="1800" smtClean="0">
                <a:solidFill>
                  <a:srgbClr val="7030A0"/>
                </a:solidFill>
                <a:latin typeface="Arial" charset="0"/>
              </a:rPr>
              <a:t>Сентябрь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5937"/>
          </a:xfrm>
        </p:spPr>
        <p:txBody>
          <a:bodyPr lIns="91440" rIns="91440" bIns="45720">
            <a:normAutofit fontScale="90000"/>
          </a:bodyPr>
          <a:lstStyle/>
          <a:p>
            <a:pPr marL="1611313" algn="ctr"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Если ты включил утюг, </a:t>
            </a:r>
            <a:br>
              <a:rPr lang="ru-RU" sz="2200" b="1" dirty="0" smtClean="0"/>
            </a:br>
            <a:r>
              <a:rPr lang="ru-RU" sz="2200" b="1" dirty="0" smtClean="0"/>
              <a:t>Убегать не надо вдруг. </a:t>
            </a:r>
            <a:br>
              <a:rPr lang="ru-RU" sz="2200" b="1" dirty="0" smtClean="0"/>
            </a:br>
            <a:r>
              <a:rPr lang="ru-RU" sz="2200" b="1" dirty="0" smtClean="0"/>
              <a:t>Закрывая в доме дверь, </a:t>
            </a:r>
            <a:br>
              <a:rPr lang="ru-RU" sz="2200" b="1" dirty="0" smtClean="0"/>
            </a:br>
            <a:r>
              <a:rPr lang="ru-RU" sz="2200" b="1" dirty="0" smtClean="0"/>
              <a:t>Все ли выключил, проверь.</a:t>
            </a:r>
            <a:r>
              <a:rPr lang="ru-RU" sz="2200" dirty="0" smtClean="0"/>
              <a:t> </a:t>
            </a:r>
          </a:p>
        </p:txBody>
      </p:sp>
      <p:pic>
        <p:nvPicPr>
          <p:cNvPr id="22530" name="Picture 5" descr="4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246313"/>
            <a:ext cx="504031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/>
          </p:cNvSpPr>
          <p:nvPr>
            <p:ph type="body" sz="half" idx="1"/>
          </p:nvPr>
        </p:nvSpPr>
        <p:spPr>
          <a:xfrm>
            <a:off x="468313" y="620713"/>
            <a:ext cx="4608512" cy="5305425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smtClean="0"/>
              <a:t>В гости к нам пришла соседка,</a:t>
            </a:r>
            <a:br>
              <a:rPr lang="ru-RU" b="1" smtClean="0"/>
            </a:br>
            <a:r>
              <a:rPr lang="ru-RU" b="1" smtClean="0"/>
              <a:t>Мы резвились с ней полдня,</a:t>
            </a:r>
            <a:br>
              <a:rPr lang="ru-RU" b="1" smtClean="0"/>
            </a:br>
            <a:r>
              <a:rPr lang="ru-RU" b="1" smtClean="0"/>
              <a:t>Спицу вставили в розетку,</a:t>
            </a:r>
            <a:br>
              <a:rPr lang="ru-RU" b="1" smtClean="0"/>
            </a:br>
            <a:r>
              <a:rPr lang="ru-RU" b="1" smtClean="0"/>
              <a:t>Из розетки – столб огня!</a:t>
            </a:r>
            <a:br>
              <a:rPr lang="ru-RU" b="1" smtClean="0"/>
            </a:br>
            <a:r>
              <a:rPr lang="ru-RU" b="1" smtClean="0"/>
              <a:t>Мы с соседкой еле-еле</a:t>
            </a:r>
            <a:br>
              <a:rPr lang="ru-RU" b="1" smtClean="0"/>
            </a:br>
            <a:r>
              <a:rPr lang="ru-RU" b="1" smtClean="0"/>
              <a:t>Прыгнуть в сторону успели.</a:t>
            </a:r>
            <a:br>
              <a:rPr lang="ru-RU" b="1" smtClean="0"/>
            </a:br>
            <a:r>
              <a:rPr lang="ru-RU" b="1" smtClean="0"/>
              <a:t>Папа мой, большой знаток,</a:t>
            </a:r>
            <a:br>
              <a:rPr lang="ru-RU" b="1" smtClean="0"/>
            </a:br>
            <a:r>
              <a:rPr lang="ru-RU" b="1" smtClean="0"/>
              <a:t>Нам сказал: “В розетке – ток,</a:t>
            </a:r>
            <a:br>
              <a:rPr lang="ru-RU" b="1" smtClean="0"/>
            </a:br>
            <a:r>
              <a:rPr lang="ru-RU" b="1" smtClean="0"/>
              <a:t>Вам розетку эту я </a:t>
            </a:r>
            <a:br>
              <a:rPr lang="ru-RU" b="1" smtClean="0"/>
            </a:br>
            <a:r>
              <a:rPr lang="ru-RU" b="1" smtClean="0"/>
              <a:t>Трогать не советую,</a:t>
            </a:r>
            <a:br>
              <a:rPr lang="ru-RU" b="1" smtClean="0"/>
            </a:br>
            <a:r>
              <a:rPr lang="ru-RU" b="1" smtClean="0"/>
              <a:t>Утюги и провода</a:t>
            </a:r>
            <a:br>
              <a:rPr lang="ru-RU" b="1" smtClean="0"/>
            </a:br>
            <a:r>
              <a:rPr lang="ru-RU" b="1" smtClean="0"/>
              <a:t>Не хватайте никогда!</a:t>
            </a:r>
            <a:br>
              <a:rPr lang="ru-RU" b="1" smtClean="0"/>
            </a:br>
            <a:r>
              <a:rPr lang="ru-RU" b="1" smtClean="0"/>
              <a:t>Ток невидимый без рук</a:t>
            </a:r>
            <a:br>
              <a:rPr lang="ru-RU" b="1" smtClean="0"/>
            </a:br>
            <a:r>
              <a:rPr lang="ru-RU" b="1" smtClean="0"/>
              <a:t>Вас ударить может вдруг!”</a:t>
            </a:r>
          </a:p>
        </p:txBody>
      </p:sp>
      <p:pic>
        <p:nvPicPr>
          <p:cNvPr id="23554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412875"/>
            <a:ext cx="2894013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lIns="91440" rIns="91440" bIns="45720"/>
          <a:lstStyle/>
          <a:p>
            <a:pPr algn="ctr"/>
            <a:r>
              <a:rPr lang="ru-RU" sz="2800" b="1" smtClean="0">
                <a:solidFill>
                  <a:srgbClr val="120E5E"/>
                </a:solidFill>
              </a:rPr>
              <a:t>Чтоб не случилась с тобою беда</a:t>
            </a:r>
            <a:br>
              <a:rPr lang="ru-RU" sz="2800" b="1" smtClean="0">
                <a:solidFill>
                  <a:srgbClr val="120E5E"/>
                </a:solidFill>
              </a:rPr>
            </a:br>
            <a:r>
              <a:rPr lang="ru-RU" sz="2800" b="1" smtClean="0">
                <a:solidFill>
                  <a:srgbClr val="120E5E"/>
                </a:solidFill>
              </a:rPr>
              <a:t>Правила эти помни всегда!!!</a:t>
            </a:r>
          </a:p>
        </p:txBody>
      </p:sp>
      <p:pic>
        <p:nvPicPr>
          <p:cNvPr id="24578" name="Picture 4" descr="2222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071688"/>
            <a:ext cx="3657600" cy="3041650"/>
          </a:xfrm>
        </p:spPr>
      </p:pic>
      <p:sp>
        <p:nvSpPr>
          <p:cNvPr id="52231" name="Rectangle 7"/>
          <p:cNvSpPr>
            <a:spLocks noGrp="1"/>
          </p:cNvSpPr>
          <p:nvPr>
            <p:ph type="body" sz="half" idx="2"/>
          </p:nvPr>
        </p:nvSpPr>
        <p:spPr>
          <a:xfrm>
            <a:off x="611188" y="5445125"/>
            <a:ext cx="7632700" cy="739775"/>
          </a:xfrm>
        </p:spPr>
        <p:txBody>
          <a:bodyPr>
            <a:normAutofit fontScale="775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200" b="1" smtClean="0">
                <a:latin typeface="Tahoma" pitchFamily="34" charset="0"/>
              </a:rPr>
              <a:t>Не заливай водой горящие 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700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900" b="1" smtClean="0">
                <a:latin typeface="Tahoma" pitchFamily="34" charset="0"/>
              </a:rPr>
              <a:t/>
            </a:r>
            <a:br>
              <a:rPr lang="ru-RU" sz="3900" b="1" smtClean="0">
                <a:latin typeface="Tahoma" pitchFamily="34" charset="0"/>
              </a:rPr>
            </a:br>
            <a:r>
              <a:rPr lang="ru-RU" sz="3900" b="1" smtClean="0">
                <a:latin typeface="Tahoma" pitchFamily="34" charset="0"/>
              </a:rPr>
              <a:t/>
            </a:r>
            <a:br>
              <a:rPr lang="ru-RU" sz="3900" b="1" smtClean="0">
                <a:latin typeface="Tahoma" pitchFamily="34" charset="0"/>
              </a:rPr>
            </a:br>
            <a:r>
              <a:rPr lang="ru-RU" sz="3900" b="1" smtClean="0">
                <a:latin typeface="Tahoma" pitchFamily="34" charset="0"/>
              </a:rPr>
              <a:t>Не играй с розетками!!!</a:t>
            </a:r>
          </a:p>
        </p:txBody>
      </p:sp>
      <p:pic>
        <p:nvPicPr>
          <p:cNvPr id="25602" name="Picture 4" descr="55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989138"/>
            <a:ext cx="4416425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0" y="549275"/>
            <a:ext cx="8964613" cy="1081088"/>
          </a:xfrm>
        </p:spPr>
        <p:txBody>
          <a:bodyPr lIns="91440" rIns="91440" bIns="45720"/>
          <a:lstStyle/>
          <a:p>
            <a:pPr algn="ctr"/>
            <a:r>
              <a:rPr lang="ru-RU" sz="3200" b="1" smtClean="0">
                <a:latin typeface="Tahoma" pitchFamily="34" charset="0"/>
              </a:rPr>
              <a:t>Не дотрагивайся до проводов и электроприборов мокрыми руками!!!</a:t>
            </a:r>
          </a:p>
        </p:txBody>
      </p:sp>
      <p:pic>
        <p:nvPicPr>
          <p:cNvPr id="26626" name="Picture 4" descr="1111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989138"/>
            <a:ext cx="4416425" cy="4294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 lIns="91440" rIns="91440" bIns="45720"/>
          <a:lstStyle/>
          <a:p>
            <a:pPr algn="ctr"/>
            <a:r>
              <a:rPr lang="ru-RU" sz="3200" b="1" smtClean="0">
                <a:latin typeface="Tahoma" pitchFamily="34" charset="0"/>
              </a:rPr>
              <a:t>Не оставляйте без присмотра включенные электроприборы!!!</a:t>
            </a:r>
          </a:p>
        </p:txBody>
      </p:sp>
      <p:pic>
        <p:nvPicPr>
          <p:cNvPr id="27650" name="Picture 4" descr="333333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2788" y="1889125"/>
            <a:ext cx="4416425" cy="4294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18488" cy="1657350"/>
          </a:xfrm>
        </p:spPr>
        <p:txBody>
          <a:bodyPr lIns="91440" rIns="91440" bIns="45720">
            <a:normAutofit fontScale="90000"/>
          </a:bodyPr>
          <a:lstStyle/>
          <a:p>
            <a:pPr marL="812800" fontAlgn="auto">
              <a:spcAft>
                <a:spcPts val="0"/>
              </a:spcAft>
              <a:defRPr/>
            </a:pPr>
            <a:r>
              <a:rPr lang="ru-RU" sz="3200" b="1" smtClean="0">
                <a:latin typeface="Tahoma" pitchFamily="34" charset="0"/>
              </a:rPr>
              <a:t>Если все приборы разом</a:t>
            </a:r>
            <a:br>
              <a:rPr lang="ru-RU" sz="3200" b="1" smtClean="0">
                <a:latin typeface="Tahoma" pitchFamily="34" charset="0"/>
              </a:rPr>
            </a:br>
            <a:r>
              <a:rPr lang="ru-RU" sz="3200" b="1" smtClean="0">
                <a:latin typeface="Tahoma" pitchFamily="34" charset="0"/>
              </a:rPr>
              <a:t>Ты в одну розетку включишь,</a:t>
            </a:r>
            <a:br>
              <a:rPr lang="ru-RU" sz="3200" b="1" smtClean="0">
                <a:latin typeface="Tahoma" pitchFamily="34" charset="0"/>
              </a:rPr>
            </a:br>
            <a:r>
              <a:rPr lang="ru-RU" sz="3200" b="1" smtClean="0">
                <a:latin typeface="Tahoma" pitchFamily="34" charset="0"/>
              </a:rPr>
              <a:t>То пожар проводки сразу</a:t>
            </a:r>
            <a:br>
              <a:rPr lang="ru-RU" sz="3200" b="1" smtClean="0">
                <a:latin typeface="Tahoma" pitchFamily="34" charset="0"/>
              </a:rPr>
            </a:br>
            <a:r>
              <a:rPr lang="ru-RU" sz="3200" b="1" smtClean="0">
                <a:latin typeface="Tahoma" pitchFamily="34" charset="0"/>
              </a:rPr>
              <a:t>В этой комнате получишь!!!</a:t>
            </a:r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2276475"/>
            <a:ext cx="33813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250825" y="2060575"/>
            <a:ext cx="8353425" cy="29083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smtClean="0">
                <a:solidFill>
                  <a:srgbClr val="FF0000"/>
                </a:solidFill>
                <a:latin typeface="Tahoma" pitchFamily="34" charset="0"/>
              </a:rPr>
              <a:t>Внимание! Внимание!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smtClean="0">
                <a:solidFill>
                  <a:srgbClr val="FF0000"/>
                </a:solidFill>
                <a:latin typeface="Tahoma" pitchFamily="34" charset="0"/>
              </a:rPr>
              <a:t>Соблюдайте правила,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smtClean="0">
                <a:solidFill>
                  <a:srgbClr val="FF0000"/>
                </a:solidFill>
                <a:latin typeface="Tahoma" pitchFamily="34" charset="0"/>
              </a:rPr>
              <a:t> чтоб не было возгорания!!!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 пожаре надо знать…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D:\SVETA\картинки\img0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3786188"/>
            <a:ext cx="2357438" cy="2838450"/>
          </a:xfrm>
          <a:ln w="57150">
            <a:solidFill>
              <a:srgbClr val="FF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Если огонь небольшой, можно попробовать затушить его.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2"/>
            <a:ext cx="4041775" cy="89375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b="1" dirty="0" smtClean="0"/>
              <a:t>Надо сразу же покинуть помещение и сообщить о пожаре, позвонив по телефону 01.</a:t>
            </a:r>
            <a:endParaRPr lang="ru-RU" sz="1800" b="1" dirty="0"/>
          </a:p>
        </p:txBody>
      </p:sp>
      <p:pic>
        <p:nvPicPr>
          <p:cNvPr id="2051" name="Picture 3" descr="D:\SVETA\картинки\img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2357438"/>
            <a:ext cx="2286000" cy="25003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3" name="Picture 5" descr="D:\SVETA\картинки\img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2571750"/>
            <a:ext cx="2249488" cy="27146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0" name="Picture 2" descr="D:\SVETA\картинки\img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28625" y="4000500"/>
            <a:ext cx="2438400" cy="2643188"/>
          </a:xfrm>
          <a:ln w="57150">
            <a:solidFill>
              <a:srgbClr val="FF0000"/>
            </a:solidFill>
          </a:ln>
        </p:spPr>
      </p:pic>
    </p:spTree>
    <p:custDataLst>
      <p:tags r:id="rId1"/>
    </p:custDataLst>
  </p:cSld>
  <p:clrMapOvr>
    <a:masterClrMapping/>
  </p:clrMapOvr>
  <p:transition advTm="202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Спасибо за внимание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Цель:</a:t>
            </a:r>
          </a:p>
        </p:txBody>
      </p:sp>
      <p:sp>
        <p:nvSpPr>
          <p:cNvPr id="1433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Закреплять и обобщать знания об опасных бытовых предметах :колющих , режущих ,электроприборах.</a:t>
            </a:r>
          </a:p>
          <a:p>
            <a:r>
              <a:rPr lang="ru-RU" smtClean="0"/>
              <a:t>Расширять знания о правила пользования опасными бытовыми предметами</a:t>
            </a:r>
          </a:p>
          <a:p>
            <a:r>
              <a:rPr lang="ru-RU" smtClean="0"/>
              <a:t>Активизировать умение избегать опасных ситуаций и по возможности правильно действовать</a:t>
            </a:r>
          </a:p>
          <a:p>
            <a:r>
              <a:rPr lang="ru-RU" smtClean="0"/>
              <a:t>Познакомить детей с понятием «опасность для жизни»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ОПАСНОСТЬ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5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>опасно</a:t>
            </a:r>
          </a:p>
        </p:txBody>
      </p:sp>
      <p:sp>
        <p:nvSpPr>
          <p:cNvPr id="16387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>осторожно</a:t>
            </a:r>
          </a:p>
        </p:txBody>
      </p:sp>
      <p:pic>
        <p:nvPicPr>
          <p:cNvPr id="16388" name="Содержимое 9" descr="x_7bbd73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3071813"/>
            <a:ext cx="2933700" cy="2841625"/>
          </a:xfrm>
        </p:spPr>
      </p:pic>
      <p:pic>
        <p:nvPicPr>
          <p:cNvPr id="16389" name="Содержимое 10" descr="Untitled_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928938"/>
            <a:ext cx="4521200" cy="3214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RSCN627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2972"/>
            <a:ext cx="9144000" cy="68909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ransition advTm="22293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17737"/>
          </a:xfrm>
        </p:spPr>
        <p:txBody>
          <a:bodyPr lIns="91440" rIns="91440" bIns="45720"/>
          <a:lstStyle/>
          <a:p>
            <a:pPr marL="1074738"/>
            <a:r>
              <a:rPr lang="ru-RU" sz="2600" b="1" smtClean="0">
                <a:solidFill>
                  <a:schemeClr val="tx1"/>
                </a:solidFill>
              </a:rPr>
              <a:t/>
            </a:r>
            <a:br>
              <a:rPr lang="ru-RU" sz="2600" b="1" smtClean="0">
                <a:solidFill>
                  <a:schemeClr val="tx1"/>
                </a:solidFill>
              </a:rPr>
            </a:br>
            <a:endParaRPr lang="ru-RU" sz="2600" b="1" smtClean="0">
              <a:solidFill>
                <a:schemeClr val="tx1"/>
              </a:solidFill>
            </a:endParaRPr>
          </a:p>
        </p:txBody>
      </p:sp>
      <p:pic>
        <p:nvPicPr>
          <p:cNvPr id="18434" name="Picture 4" descr="kids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714375"/>
            <a:ext cx="7983538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1714500"/>
          </a:xfrm>
        </p:spPr>
        <p:txBody>
          <a:bodyPr lIns="91440" rIns="91440" bIns="45720">
            <a:normAutofit fontScale="90000"/>
          </a:bodyPr>
          <a:lstStyle/>
          <a:p>
            <a:pPr marL="1349375" algn="ctr"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Газ на кухне, пылесос, </a:t>
            </a:r>
            <a:br>
              <a:rPr lang="ru-RU" sz="2700" b="1" dirty="0" smtClean="0"/>
            </a:br>
            <a:r>
              <a:rPr lang="ru-RU" sz="2700" b="1" dirty="0" smtClean="0"/>
              <a:t>Телевизор, тостер </a:t>
            </a:r>
            <a:br>
              <a:rPr lang="ru-RU" sz="2700" b="1" dirty="0" smtClean="0"/>
            </a:br>
            <a:r>
              <a:rPr lang="ru-RU" sz="2700" b="1" dirty="0" smtClean="0"/>
              <a:t>Пусть включает взрослый.</a:t>
            </a:r>
            <a:r>
              <a:rPr lang="ru-RU" sz="2700" dirty="0" smtClean="0"/>
              <a:t> </a:t>
            </a:r>
          </a:p>
        </p:txBody>
      </p:sp>
      <p:pic>
        <p:nvPicPr>
          <p:cNvPr id="19458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6750" y="1916113"/>
            <a:ext cx="4508500" cy="4557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5937"/>
          </a:xfrm>
        </p:spPr>
        <p:txBody>
          <a:bodyPr lIns="91440" rIns="91440" bIns="45720">
            <a:normAutofit fontScale="90000"/>
          </a:bodyPr>
          <a:lstStyle/>
          <a:p>
            <a:pPr marL="1524000" algn="ctr" fontAlgn="auto">
              <a:spcAft>
                <a:spcPts val="0"/>
              </a:spcAft>
              <a:defRPr/>
            </a:pPr>
            <a:r>
              <a:rPr lang="ru-RU" sz="2200" b="1" dirty="0" smtClean="0"/>
              <a:t>И девочка, и мальчик, </a:t>
            </a:r>
            <a:br>
              <a:rPr lang="ru-RU" sz="2200" b="1" dirty="0" smtClean="0"/>
            </a:br>
            <a:r>
              <a:rPr lang="ru-RU" sz="2200" b="1" dirty="0" smtClean="0"/>
              <a:t>Не суй в розетку пальчик </a:t>
            </a:r>
            <a:br>
              <a:rPr lang="ru-RU" sz="2200" b="1" dirty="0" smtClean="0"/>
            </a:br>
            <a:r>
              <a:rPr lang="ru-RU" sz="2200" b="1" dirty="0" smtClean="0"/>
              <a:t>В розетке круглый год </a:t>
            </a:r>
            <a:br>
              <a:rPr lang="ru-RU" sz="2200" b="1" dirty="0" smtClean="0"/>
            </a:br>
            <a:r>
              <a:rPr lang="ru-RU" sz="2200" b="1" dirty="0" smtClean="0"/>
              <a:t>Живет опасный ток</a:t>
            </a:r>
            <a:r>
              <a:rPr lang="ru-RU" b="1" dirty="0" smtClean="0"/>
              <a:t>!</a:t>
            </a:r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276475"/>
            <a:ext cx="4535488" cy="419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1837"/>
          </a:xfrm>
        </p:spPr>
        <p:txBody>
          <a:bodyPr lIns="91440" rIns="91440" bIns="45720"/>
          <a:lstStyle/>
          <a:p>
            <a:pPr marL="1349375" algn="ctr"/>
            <a:r>
              <a:rPr lang="ru-RU" sz="2000" b="1" smtClean="0"/>
              <a:t>Нельзя играться с утюгом, </a:t>
            </a:r>
            <a:br>
              <a:rPr lang="ru-RU" sz="2000" b="1" smtClean="0"/>
            </a:br>
            <a:r>
              <a:rPr lang="ru-RU" sz="2000" b="1" smtClean="0"/>
              <a:t>Утюг бывает тоже злом!</a:t>
            </a:r>
            <a:br>
              <a:rPr lang="ru-RU" sz="2000" b="1" smtClean="0"/>
            </a:br>
            <a:r>
              <a:rPr lang="ru-RU" sz="2000" b="1" smtClean="0"/>
              <a:t>Не приключиться чтоб беде, </a:t>
            </a:r>
            <a:br>
              <a:rPr lang="ru-RU" sz="2000" b="1" smtClean="0"/>
            </a:br>
            <a:r>
              <a:rPr lang="ru-RU" sz="2000" b="1" smtClean="0"/>
              <a:t>Утюг нельзя включать тебе!!!</a:t>
            </a:r>
          </a:p>
        </p:txBody>
      </p:sp>
      <p:pic>
        <p:nvPicPr>
          <p:cNvPr id="21506" name="Picture 4" descr="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636838"/>
            <a:ext cx="60134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1.2|2|2.6|1|1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161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</vt:lpstr>
      <vt:lpstr>Цель:</vt:lpstr>
      <vt:lpstr>Слайд 3</vt:lpstr>
      <vt:lpstr>Слайд 4</vt:lpstr>
      <vt:lpstr>Слайд 5</vt:lpstr>
      <vt:lpstr> </vt:lpstr>
      <vt:lpstr> Газ на кухне, пылесос,  Телевизор, тостер  Пусть включает взрослый. </vt:lpstr>
      <vt:lpstr>И девочка, и мальчик,  Не суй в розетку пальчик  В розетке круглый год  Живет опасный ток!</vt:lpstr>
      <vt:lpstr>Нельзя играться с утюгом,  Утюг бывает тоже злом! Не приключиться чтоб беде,  Утюг нельзя включать тебе!!!</vt:lpstr>
      <vt:lpstr> Если ты включил утюг,  Убегать не надо вдруг.  Закрывая в доме дверь,  Все ли выключил, проверь. </vt:lpstr>
      <vt:lpstr>Слайд 11</vt:lpstr>
      <vt:lpstr>Чтоб не случилась с тобою беда Правила эти помни всегда!!!</vt:lpstr>
      <vt:lpstr>  Не играй с розетками!!!</vt:lpstr>
      <vt:lpstr>Не дотрагивайся до проводов и электроприборов мокрыми руками!!!</vt:lpstr>
      <vt:lpstr>Не оставляйте без присмотра включенные электроприборы!!!</vt:lpstr>
      <vt:lpstr>Если все приборы разом Ты в одну розетку включишь, То пожар проводки сразу В этой комнате получишь!!!</vt:lpstr>
      <vt:lpstr>Слайд 17</vt:lpstr>
      <vt:lpstr>При пожаре надо знать…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Сергей</dc:creator>
  <cp:lastModifiedBy>дет сад</cp:lastModifiedBy>
  <cp:revision>12</cp:revision>
  <dcterms:created xsi:type="dcterms:W3CDTF">2013-03-11T04:55:20Z</dcterms:created>
  <dcterms:modified xsi:type="dcterms:W3CDTF">2014-09-22T09:50:11Z</dcterms:modified>
</cp:coreProperties>
</file>